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18"/>
  </p:notesMasterIdLst>
  <p:handoutMasterIdLst>
    <p:handoutMasterId r:id="rId19"/>
  </p:handoutMasterIdLst>
  <p:sldIdLst>
    <p:sldId id="603" r:id="rId8"/>
    <p:sldId id="2451" r:id="rId9"/>
    <p:sldId id="2423" r:id="rId10"/>
    <p:sldId id="2385" r:id="rId11"/>
    <p:sldId id="259" r:id="rId12"/>
    <p:sldId id="2452" r:id="rId13"/>
    <p:sldId id="2453" r:id="rId14"/>
    <p:sldId id="2439" r:id="rId15"/>
    <p:sldId id="2424" r:id="rId16"/>
    <p:sldId id="582" r:id="rId1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FFFF00"/>
    <a:srgbClr val="E0E0E0"/>
    <a:srgbClr val="91A2BF"/>
    <a:srgbClr val="66BA36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1" autoAdjust="0"/>
    <p:restoredTop sz="96291" autoAdjust="0"/>
  </p:normalViewPr>
  <p:slideViewPr>
    <p:cSldViewPr snapToGrid="0" snapToObjects="1">
      <p:cViewPr varScale="1">
        <p:scale>
          <a:sx n="125" d="100"/>
          <a:sy n="125" d="100"/>
        </p:scale>
        <p:origin x="184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378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04229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5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2025/1/19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  <p:sldLayoutId id="2147483987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wolferesearch/status/1649476518811148314" TargetMode="External"/><Relationship Id="rId7" Type="http://schemas.openxmlformats.org/officeDocument/2006/relationships/hyperlink" Target="https://www.kaggle.com/code/gabedossantos/killer-bert-tutorial" TargetMode="External"/><Relationship Id="rId2" Type="http://schemas.openxmlformats.org/officeDocument/2006/relationships/hyperlink" Target="https://medium.com/@amirhossein.abaskohi/text-to-text-models-in-natural-language-processing-f203afb34a8b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s.stackexchange.com/questions/620002/why-is-the-layer-normalization-same-with-the-instance-normalization-in-transform" TargetMode="External"/><Relationship Id="rId5" Type="http://schemas.openxmlformats.org/officeDocument/2006/relationships/hyperlink" Target="https://medium.com/@ngiengkianyew/multi-headed-attention-8b940b76c351" TargetMode="External"/><Relationship Id="rId4" Type="http://schemas.openxmlformats.org/officeDocument/2006/relationships/hyperlink" Target="https://mdnice.com/writing/ce291e46450e415abd0c71f7282f3f2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ABA3483-FF92-FE46-B1BB-B70AABD8D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784" y="-85423"/>
            <a:ext cx="12362547" cy="6953933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9490" y="4873413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n w="28575">
                  <a:solidFill>
                    <a:schemeClr val="tx2"/>
                  </a:solidFill>
                </a:ln>
                <a:solidFill>
                  <a:srgbClr val="C00000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n w="28575">
                <a:solidFill>
                  <a:schemeClr val="tx2"/>
                </a:solidFill>
              </a:ln>
              <a:solidFill>
                <a:srgbClr val="C00000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12" y="487341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-165784" y="1984587"/>
            <a:ext cx="12362546" cy="2711428"/>
          </a:xfrm>
          <a:prstGeom prst="rect">
            <a:avLst/>
          </a:prstGeom>
          <a:solidFill>
            <a:srgbClr val="221815">
              <a:alpha val="50196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960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大模型训练利用率</a:t>
            </a:r>
            <a:endParaRPr lang="en-US" altLang="zh-CN" sz="960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88660" y="2087618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54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大模型 </a:t>
            </a:r>
            <a:r>
              <a:rPr lang="en-US" altLang="zh-CN" sz="40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–</a:t>
            </a:r>
            <a:r>
              <a:rPr lang="zh-CN" altLang="en-US" sz="40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40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AI</a:t>
            </a:r>
            <a:r>
              <a:rPr lang="zh-CN" altLang="en-US" sz="4000" kern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集群</a:t>
            </a:r>
            <a:endParaRPr lang="zh-CN" altLang="en-US" sz="6000" kern="0" dirty="0">
              <a:ln w="28575">
                <a:noFill/>
              </a:ln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altLang="zh-CN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LLMs</a:t>
            </a:r>
            <a:r>
              <a:rPr lang="zh-CN" altLang="en-US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大模型参数量、计算量、显存占用分析</a:t>
            </a:r>
            <a:endParaRPr lang="en-US" altLang="zh-CN" sz="2800" b="1" dirty="0">
              <a:solidFill>
                <a:srgbClr val="92D05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/>
            <a:r>
              <a:rPr lang="en-US" altLang="zh-CN" sz="2400" dirty="0">
                <a:cs typeface="Futura Medium" panose="020B0602020204020303" pitchFamily="34" charset="-79"/>
              </a:rPr>
              <a:t>Transformer</a:t>
            </a:r>
            <a:r>
              <a:rPr lang="zh-CN" altLang="en-US" sz="2400" dirty="0">
                <a:cs typeface="Futura Medium" panose="020B0602020204020303" pitchFamily="34" charset="-79"/>
              </a:rPr>
              <a:t> 背景介绍</a:t>
            </a:r>
            <a:endParaRPr lang="en-US" altLang="zh-CN" sz="2400" dirty="0">
              <a:cs typeface="Futura Medium" panose="020B0602020204020303" pitchFamily="34" charset="-79"/>
            </a:endParaRPr>
          </a:p>
          <a:p>
            <a:pPr lvl="1"/>
            <a:r>
              <a:rPr lang="zh-CN" altLang="en-US" sz="2400" dirty="0">
                <a:cs typeface="Futura Medium" panose="020B0602020204020303" pitchFamily="34" charset="-79"/>
              </a:rPr>
              <a:t>大模型参数量计算方式</a:t>
            </a:r>
            <a:endParaRPr lang="en-US" altLang="zh-CN" sz="2400" dirty="0">
              <a:cs typeface="Futura Medium" panose="020B0602020204020303" pitchFamily="34" charset="-79"/>
            </a:endParaRPr>
          </a:p>
          <a:p>
            <a:pPr lvl="1"/>
            <a:r>
              <a:rPr lang="zh-CN" altLang="en-US" sz="2200" dirty="0">
                <a:cs typeface="Futura Medium" panose="020B0602020204020303" pitchFamily="34" charset="-79"/>
              </a:rPr>
              <a:t>大模型训练时间估计</a:t>
            </a:r>
            <a:endParaRPr lang="en-US" altLang="zh-CN" sz="2200" dirty="0">
              <a:cs typeface="Futura Medium" panose="020B0602020204020303" pitchFamily="34" charset="-79"/>
            </a:endParaRPr>
          </a:p>
          <a:p>
            <a:pPr lvl="1"/>
            <a:r>
              <a:rPr lang="zh-CN" altLang="en-US" sz="2200" dirty="0">
                <a:cs typeface="Futura Medium" panose="020B0602020204020303" pitchFamily="34" charset="-79"/>
              </a:rPr>
              <a:t>大模型 </a:t>
            </a:r>
            <a:r>
              <a:rPr lang="en-US" altLang="zh-CN" sz="2200" dirty="0">
                <a:cs typeface="Futura Medium" panose="020B0602020204020303" pitchFamily="34" charset="-79"/>
              </a:rPr>
              <a:t>HBM</a:t>
            </a:r>
            <a:r>
              <a:rPr lang="zh-CN" altLang="en-US" sz="2200" dirty="0">
                <a:cs typeface="Futura Medium" panose="020B0602020204020303" pitchFamily="34" charset="-79"/>
              </a:rPr>
              <a:t> （显存）占用分析</a:t>
            </a:r>
          </a:p>
        </p:txBody>
      </p:sp>
    </p:spTree>
    <p:extLst>
      <p:ext uri="{BB962C8B-B14F-4D97-AF65-F5344CB8AC3E}">
        <p14:creationId xmlns:p14="http://schemas.microsoft.com/office/powerpoint/2010/main" val="385293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B0D5CE8-C51F-F19D-2C08-13B50F57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76B900"/>
                </a:solidFill>
                <a:latin typeface="Lexend" pitchFamily="2" charset="0"/>
                <a:ea typeface="PingFang SC" panose="020B0400000000000000" pitchFamily="34" charset="-122"/>
              </a:rPr>
              <a:t>COSMOS</a:t>
            </a:r>
            <a:r>
              <a:rPr lang="zh-CN" altLang="en-US" dirty="0">
                <a:solidFill>
                  <a:srgbClr val="76B900"/>
                </a:solidFill>
                <a:latin typeface="Lexend" pitchFamily="2" charset="0"/>
                <a:ea typeface="PingFang SC" panose="020B0400000000000000" pitchFamily="34" charset="-122"/>
              </a:rPr>
              <a:t> 为什么是世界模型？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1B32E37-75E3-D4FE-92FE-12956B0E77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zh-CN" dirty="0"/>
              <a:t>COSMOS</a:t>
            </a:r>
            <a:r>
              <a:rPr lang="zh-CN" altLang="en-US" dirty="0"/>
              <a:t> 不就是一个</a:t>
            </a:r>
            <a:r>
              <a:rPr lang="en-US" altLang="zh-CN" dirty="0"/>
              <a:t> SORA</a:t>
            </a:r>
            <a:r>
              <a:rPr lang="zh-CN" altLang="en-US" dirty="0"/>
              <a:t> 视频生成模型吗？有什么好值得在 </a:t>
            </a:r>
            <a:r>
              <a:rPr lang="en-US" altLang="zh-CN" dirty="0"/>
              <a:t>CES</a:t>
            </a:r>
            <a:r>
              <a:rPr lang="zh-CN" altLang="en-US" dirty="0"/>
              <a:t> 发布会上讲的？</a:t>
            </a:r>
            <a:endParaRPr lang="en-US" altLang="zh-CN" dirty="0"/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9CA10AA-FE02-1324-CA2C-1B07B3AB9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13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Transformer</a:t>
            </a:r>
            <a:endParaRPr lang="en-US" altLang="zh-CN" dirty="0"/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背景介绍</a:t>
            </a:r>
          </a:p>
        </p:txBody>
      </p:sp>
    </p:spTree>
    <p:extLst>
      <p:ext uri="{BB962C8B-B14F-4D97-AF65-F5344CB8AC3E}">
        <p14:creationId xmlns:p14="http://schemas.microsoft.com/office/powerpoint/2010/main" val="427131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1800"/>
              </a:spcBef>
              <a:spcAft>
                <a:spcPts val="600"/>
              </a:spcAft>
            </a:pPr>
            <a:r>
              <a:rPr lang="zh-CN" altLang="en-US" sz="9600" b="1" dirty="0"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什么是世界模型？</a:t>
            </a:r>
            <a:endParaRPr lang="en-US" altLang="zh-CN" sz="9600" b="1" dirty="0"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  <a:p>
            <a:pPr algn="ctr">
              <a:spcBef>
                <a:spcPts val="1800"/>
              </a:spcBef>
              <a:spcAft>
                <a:spcPts val="600"/>
              </a:spcAft>
            </a:pPr>
            <a:r>
              <a:rPr lang="en-US" altLang="zh-CN" sz="9600" b="1" dirty="0"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rPr>
              <a:t>WFM</a:t>
            </a:r>
          </a:p>
        </p:txBody>
      </p:sp>
    </p:spTree>
    <p:extLst>
      <p:ext uri="{BB962C8B-B14F-4D97-AF65-F5344CB8AC3E}">
        <p14:creationId xmlns:p14="http://schemas.microsoft.com/office/powerpoint/2010/main" val="230663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3A307-1D20-9C42-750A-64470A81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B6E679-255A-9ADF-995F-0F3070A0D6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91FB42-36A9-C55B-CDE5-D5C19800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988"/>
            <a:ext cx="12196763" cy="655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92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DB56F16-0A48-3BEE-B87F-18A660D9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CEFE894-7F5E-2B3B-C9EB-FF5FB2ED3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4994910"/>
          </a:xfrm>
        </p:spPr>
        <p:txBody>
          <a:bodyPr/>
          <a:lstStyle/>
          <a:p>
            <a:r>
              <a:rPr lang="zh-CN" altLang="en-US" dirty="0"/>
              <a:t>含重计算的</a:t>
            </a:r>
            <a:r>
              <a:rPr lang="en" altLang="zh-CN" dirty="0"/>
              <a:t>Flops</a:t>
            </a:r>
            <a:r>
              <a:rPr lang="zh-CN" altLang="en" dirty="0"/>
              <a:t>（</a:t>
            </a:r>
            <a:r>
              <a:rPr lang="en" altLang="zh-CN" dirty="0" err="1"/>
              <a:t>traversedCount</a:t>
            </a:r>
            <a:r>
              <a:rPr lang="zh-CN" altLang="en" dirty="0"/>
              <a:t>）：</a:t>
            </a:r>
            <a:r>
              <a:rPr lang="zh-CN" altLang="en-US" dirty="0"/>
              <a:t>默认不统计含重计算的</a:t>
            </a:r>
            <a:r>
              <a:rPr lang="en" altLang="zh-CN" dirty="0"/>
              <a:t>Flops</a:t>
            </a:r>
            <a:r>
              <a:rPr lang="zh-CN" altLang="en" dirty="0"/>
              <a:t>，</a:t>
            </a:r>
            <a:r>
              <a:rPr lang="zh-CN" altLang="en-US" dirty="0"/>
              <a:t>且值为</a:t>
            </a:r>
            <a:r>
              <a:rPr lang="en-US" altLang="zh-CN" dirty="0"/>
              <a:t>0</a:t>
            </a:r>
            <a:r>
              <a:rPr lang="zh-CN" altLang="en-US" dirty="0"/>
              <a:t>。含重计算的</a:t>
            </a:r>
            <a:r>
              <a:rPr lang="en" altLang="zh-CN" dirty="0"/>
              <a:t>Flops</a:t>
            </a:r>
            <a:r>
              <a:rPr lang="zh-CN" altLang="en-US" dirty="0"/>
              <a:t>一般用于计算硬件算力利用率</a:t>
            </a:r>
            <a:r>
              <a:rPr lang="en-US" altLang="zh-CN" dirty="0"/>
              <a:t>(</a:t>
            </a:r>
            <a:r>
              <a:rPr lang="en" altLang="zh-CN" dirty="0"/>
              <a:t>Hardware FLOPs Utilization, HFU)</a:t>
            </a:r>
            <a:r>
              <a:rPr lang="zh-CN" altLang="en" dirty="0"/>
              <a:t>。</a:t>
            </a:r>
          </a:p>
          <a:p>
            <a:r>
              <a:rPr lang="zh-CN" altLang="en-US" dirty="0"/>
              <a:t>不含重计算的</a:t>
            </a:r>
            <a:r>
              <a:rPr lang="en" altLang="zh-CN" dirty="0"/>
              <a:t>Flops</a:t>
            </a:r>
            <a:r>
              <a:rPr lang="zh-CN" altLang="en" dirty="0"/>
              <a:t>（</a:t>
            </a:r>
            <a:r>
              <a:rPr lang="en" altLang="zh-CN" dirty="0" err="1"/>
              <a:t>recordedCount</a:t>
            </a:r>
            <a:r>
              <a:rPr lang="zh-CN" altLang="en" dirty="0"/>
              <a:t>）：</a:t>
            </a:r>
            <a:r>
              <a:rPr lang="zh-CN" altLang="en-US" dirty="0"/>
              <a:t>默认不统不含重计算的</a:t>
            </a:r>
            <a:r>
              <a:rPr lang="en" altLang="zh-CN" dirty="0"/>
              <a:t>Flops</a:t>
            </a:r>
            <a:r>
              <a:rPr lang="zh-CN" altLang="en" dirty="0"/>
              <a:t>，</a:t>
            </a:r>
            <a:r>
              <a:rPr lang="zh-CN" altLang="en-US" dirty="0"/>
              <a:t>且值为</a:t>
            </a:r>
            <a:r>
              <a:rPr lang="en-US" altLang="zh-CN" dirty="0"/>
              <a:t>0</a:t>
            </a:r>
            <a:r>
              <a:rPr lang="zh-CN" altLang="en-US" dirty="0"/>
              <a:t>。不含重计算的</a:t>
            </a:r>
            <a:r>
              <a:rPr lang="en" altLang="zh-CN" dirty="0"/>
              <a:t>Flops</a:t>
            </a:r>
            <a:r>
              <a:rPr lang="zh-CN" altLang="en-US" dirty="0"/>
              <a:t>一般用于计算模型算力利用率</a:t>
            </a:r>
            <a:r>
              <a:rPr lang="en-US" altLang="zh-CN" dirty="0"/>
              <a:t>(</a:t>
            </a:r>
            <a:r>
              <a:rPr lang="en" altLang="zh-CN" dirty="0"/>
              <a:t>Model FLOPs Utilization, MFU)</a:t>
            </a:r>
            <a:r>
              <a:rPr lang="zh-CN" altLang="en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9159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41F6426-DC81-2547-9F36-156D59CFE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9ADB2A-81EA-D846-97C9-BEB317A68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083226" cy="5007429"/>
          </a:xfrm>
        </p:spPr>
        <p:txBody>
          <a:bodyPr/>
          <a:lstStyle/>
          <a:p>
            <a:r>
              <a:rPr lang="zh-CN" altLang="en-US" sz="2000" dirty="0"/>
              <a:t>介绍了如何计算 </a:t>
            </a:r>
            <a:r>
              <a:rPr lang="en-US" altLang="zh-CN" sz="2000" dirty="0"/>
              <a:t>Transformer</a:t>
            </a:r>
            <a:r>
              <a:rPr lang="zh-CN" altLang="en-US" sz="2000" dirty="0"/>
              <a:t> 结构的参数量，及其与模型大小之间的计算关系。</a:t>
            </a:r>
            <a:endParaRPr lang="en-US" altLang="zh-CN" sz="2000" dirty="0"/>
          </a:p>
          <a:p>
            <a:r>
              <a:rPr lang="zh-CN" altLang="en-US" sz="2000" dirty="0"/>
              <a:t>了解在给定训练 </a:t>
            </a:r>
            <a:r>
              <a:rPr lang="en-US" altLang="zh-CN" sz="2000" dirty="0"/>
              <a:t>tokens</a:t>
            </a:r>
            <a:r>
              <a:rPr lang="zh-CN" altLang="en-US" sz="2000" dirty="0"/>
              <a:t> 数据量下，大模型的训练时间计算方式。</a:t>
            </a:r>
            <a:endParaRPr lang="en-US" altLang="zh-CN" sz="2000" dirty="0"/>
          </a:p>
          <a:p>
            <a:r>
              <a:rPr lang="zh-CN" altLang="en-US" sz="2000" dirty="0"/>
              <a:t>基于模型参数量可以进一步估计模型参数、梯度和优化器状态占用的显存大小。</a:t>
            </a:r>
            <a:endParaRPr lang="en-US" altLang="zh-CN" sz="2000" dirty="0"/>
          </a:p>
          <a:p>
            <a:r>
              <a:rPr lang="zh-CN" altLang="en-US" sz="2000" dirty="0"/>
              <a:t>了解大模型的参数量、计算量、显存占用分析，有助于理解其训练和推理的显存和计算效率。</a:t>
            </a:r>
          </a:p>
        </p:txBody>
      </p:sp>
    </p:spTree>
    <p:extLst>
      <p:ext uri="{BB962C8B-B14F-4D97-AF65-F5344CB8AC3E}">
        <p14:creationId xmlns:p14="http://schemas.microsoft.com/office/powerpoint/2010/main" val="320585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3CF33-52BC-C242-836B-2EBE19F5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引用 </a:t>
            </a:r>
            <a:r>
              <a:rPr kumimoji="1" lang="en-US" altLang="zh-CN" dirty="0"/>
              <a:t>&amp;</a:t>
            </a:r>
            <a:r>
              <a:rPr kumimoji="1" lang="zh-CN" altLang="en-US"/>
              <a:t> 参考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1EAAC3-9295-E04F-9BAF-1706252BC5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Efficient Large-Scale Language Model Training on GPU Clusters Using Megatron-LM</a:t>
            </a:r>
          </a:p>
          <a:p>
            <a:r>
              <a:rPr kumimoji="1" lang="en-US" altLang="zh-CN" dirty="0"/>
              <a:t>Megatron-LM: Training Multi-Billion Parameter Language Models Using Model Parallelism</a:t>
            </a:r>
          </a:p>
          <a:p>
            <a:r>
              <a:rPr kumimoji="1" lang="en-US" altLang="zh-CN" dirty="0"/>
              <a:t>Reducing Activation </a:t>
            </a:r>
            <a:r>
              <a:rPr kumimoji="1" lang="en-US" altLang="zh-CN" dirty="0" err="1"/>
              <a:t>Recomputation</a:t>
            </a:r>
            <a:r>
              <a:rPr kumimoji="1" lang="en-US" altLang="zh-CN" dirty="0"/>
              <a:t> in Large Transformer Models</a:t>
            </a:r>
          </a:p>
          <a:p>
            <a:r>
              <a:rPr kumimoji="1" lang="en-US" altLang="zh-CN" dirty="0"/>
              <a:t>A Survey of Large Language Models</a:t>
            </a:r>
          </a:p>
          <a:p>
            <a:r>
              <a:rPr kumimoji="1" lang="en-US" altLang="zh-CN" dirty="0">
                <a:hlinkClick r:id="rId2"/>
              </a:rPr>
              <a:t>https://medium.com/@amirhossein.abaskohi/text-to-text-models-in-natural-language-processing-f203afb34a8b</a:t>
            </a:r>
            <a:endParaRPr kumimoji="1" lang="en-US" altLang="zh-CN" dirty="0"/>
          </a:p>
          <a:p>
            <a:r>
              <a:rPr kumimoji="1" lang="en-US" altLang="zh-CN" dirty="0">
                <a:hlinkClick r:id="rId3"/>
              </a:rPr>
              <a:t>https://twitter.com/cwolferesearch/status/1649476518811148314</a:t>
            </a:r>
            <a:endParaRPr kumimoji="1" lang="en-US" altLang="zh-CN" dirty="0"/>
          </a:p>
          <a:p>
            <a:r>
              <a:rPr kumimoji="1" lang="en-US" altLang="zh-CN" dirty="0">
                <a:hlinkClick r:id="rId4"/>
              </a:rPr>
              <a:t>https://mdnice.com/writing/ce291e46450e415abd0c71f7282f3f20</a:t>
            </a:r>
            <a:endParaRPr kumimoji="1" lang="en-US" altLang="zh-CN" dirty="0"/>
          </a:p>
          <a:p>
            <a:r>
              <a:rPr kumimoji="1" lang="en-US" altLang="zh-CN" dirty="0">
                <a:hlinkClick r:id="rId5"/>
              </a:rPr>
              <a:t>https://medium.com/@ngiengkianyew/multi-headed-attention-8b940b76c351</a:t>
            </a:r>
            <a:endParaRPr kumimoji="1" lang="en-US" altLang="zh-CN" dirty="0"/>
          </a:p>
          <a:p>
            <a:r>
              <a:rPr kumimoji="1" lang="en-US" altLang="zh-CN" dirty="0">
                <a:hlinkClick r:id="rId6"/>
              </a:rPr>
              <a:t>https://stats.stackexchange.com/questions/620002/why-is-the-layer-normalization-same-with-the-instance-normalization-in-transform</a:t>
            </a:r>
            <a:endParaRPr kumimoji="1" lang="en-US" altLang="zh-CN" dirty="0"/>
          </a:p>
          <a:p>
            <a:r>
              <a:rPr kumimoji="1" lang="en-US" altLang="zh-CN" dirty="0">
                <a:hlinkClick r:id="rId7"/>
              </a:rPr>
              <a:t>https://www.kaggle.com/code/gabedossantos/killer-bert-tutorial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455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31531</TotalTime>
  <Words>363</Words>
  <Application>Microsoft Macintosh PowerPoint</Application>
  <PresentationFormat>自定义</PresentationFormat>
  <Paragraphs>37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 Medium</vt:lpstr>
      <vt:lpstr>Futura Medium</vt:lpstr>
      <vt:lpstr>Gill Sans MT</vt:lpstr>
      <vt:lpstr>Lexend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关于本内容</vt:lpstr>
      <vt:lpstr>COSMOS 为什么是世界模型？</vt:lpstr>
      <vt:lpstr>PowerPoint 演示文稿</vt:lpstr>
      <vt:lpstr>PowerPoint 演示文稿</vt:lpstr>
      <vt:lpstr>PowerPoint 演示文稿</vt:lpstr>
      <vt:lpstr>PowerPoint 演示文稿</vt:lpstr>
      <vt:lpstr>小结</vt:lpstr>
      <vt:lpstr>引用 &amp; 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10299</cp:revision>
  <cp:lastPrinted>2023-09-08T09:14:01Z</cp:lastPrinted>
  <dcterms:created xsi:type="dcterms:W3CDTF">2020-08-28T08:44:19Z</dcterms:created>
  <dcterms:modified xsi:type="dcterms:W3CDTF">2025-01-19T15:57:36Z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